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8C6950-B8B2-4AC2-931C-9F59FA08F52D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BAD9DF-142B-40A7-91EF-60213E3B4F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.</a:t>
            </a: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ECBFF-FAF8-4AD8-9CF8-5977ABC74C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CFB44315-999E-4648-A0E8-01757C80B63A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147B62C-921E-4736-B49A-A7778B84D5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68C6-CBA6-4A7F-A6DB-E008FF70918A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F750-9E76-4CAB-8D98-28E5C700A0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1C48-BBF3-4116-B9D8-420F6662BDAF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570E-B945-480E-9F83-5090E4783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58DD-63B4-4A67-A361-591127C95F26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BB8D-E94C-4683-B9FF-0A9D34826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435B-5D7F-4A06-827F-B8DCC50FF8E7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D95F-D96E-4F56-A586-176CC99296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97C8A-6805-4F4F-B1A2-409F5736FA61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69811-33EC-4DBE-85EF-EBD5CBD05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126B-20B3-48E9-9573-BE1A5E5D88FB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14D4-1C34-4243-8362-8B5A7F5911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9823-DDEA-40D3-BC70-FEBD30B8BEBA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BDF1-4A4F-411F-B0ED-79EC03684A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2CC7-660A-4D59-BE7D-5491596AD30D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4776-EFE2-4065-B36E-3393DD8DC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112E-1B1E-4F6B-B06F-A4C41CE471E8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9B5F-A465-42EB-95D0-D1B7926DB2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6B2D-35B6-4582-968C-29FC74901EF7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1AFD-1E60-4697-8691-35EA23608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A7DA7612-FE63-4D45-9B51-3AF6751520EF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74479BBB-C95C-47F8-9B7D-31DF61BF32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2" r:id="rId3"/>
    <p:sldLayoutId id="2147483861" r:id="rId4"/>
    <p:sldLayoutId id="2147483860" r:id="rId5"/>
    <p:sldLayoutId id="2147483859" r:id="rId6"/>
    <p:sldLayoutId id="2147483858" r:id="rId7"/>
    <p:sldLayoutId id="2147483865" r:id="rId8"/>
    <p:sldLayoutId id="2147483866" r:id="rId9"/>
    <p:sldLayoutId id="2147483857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3" y="4462463"/>
            <a:ext cx="3959225" cy="1703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Презентація педагогічного досвіду вчителя математики </a:t>
            </a:r>
            <a:r>
              <a:rPr lang="uk-UA" sz="3100" dirty="0" smtClean="0"/>
              <a:t>Червонокам'янської </a:t>
            </a:r>
            <a:br>
              <a:rPr lang="uk-UA" sz="3100" dirty="0" smtClean="0"/>
            </a:br>
            <a:r>
              <a:rPr lang="uk-UA" sz="3100" dirty="0" smtClean="0"/>
              <a:t>ЗШ І – ІІІ ступенів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Коваль Валентини Михайлівни</a:t>
            </a:r>
            <a:endParaRPr lang="ru-RU" sz="3100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463" y="476250"/>
            <a:ext cx="3309937" cy="1260475"/>
          </a:xfrm>
        </p:spPr>
        <p:txBody>
          <a:bodyPr/>
          <a:lstStyle/>
          <a:p>
            <a:pPr eaLnBrk="1" hangingPunct="1"/>
            <a:r>
              <a:rPr lang="uk-UA" i="1" smtClean="0"/>
              <a:t>Не тільки сама істина дає впевненість, але й пошук її.</a:t>
            </a:r>
          </a:p>
          <a:p>
            <a:pPr eaLnBrk="1" hangingPunct="1"/>
            <a:r>
              <a:rPr lang="uk-UA" smtClean="0"/>
              <a:t>		</a:t>
            </a:r>
            <a:r>
              <a:rPr lang="uk-UA" u="sng" smtClean="0"/>
              <a:t>Б. Паскаль</a:t>
            </a:r>
            <a:endParaRPr lang="ru-RU" u="sng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24422"/>
          <a:stretch>
            <a:fillRect/>
          </a:stretch>
        </p:blipFill>
        <p:spPr bwMode="auto">
          <a:xfrm>
            <a:off x="103188" y="850900"/>
            <a:ext cx="43021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1452"/>
          <a:stretch/>
        </p:blipFill>
        <p:spPr>
          <a:xfrm>
            <a:off x="323850" y="260350"/>
            <a:ext cx="3240088" cy="3094038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2609"/>
          <a:stretch/>
        </p:blipFill>
        <p:spPr>
          <a:xfrm>
            <a:off x="3924300" y="404813"/>
            <a:ext cx="4416425" cy="223202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7244"/>
          <a:stretch/>
        </p:blipFill>
        <p:spPr>
          <a:xfrm>
            <a:off x="5651500" y="4176713"/>
            <a:ext cx="2905125" cy="234791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22178" r="6832" b="7855"/>
          <a:stretch/>
        </p:blipFill>
        <p:spPr>
          <a:xfrm>
            <a:off x="900113" y="3141663"/>
            <a:ext cx="4859337" cy="273685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24581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8900" y="2700338"/>
            <a:ext cx="13303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60350"/>
            <a:ext cx="13684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latin typeface="Century Gothic" pitchFamily="34" charset="0"/>
              </a:rPr>
              <a:t>Урок з математики у 5 класі</a:t>
            </a:r>
            <a:endParaRPr lang="ru-RU" sz="1400" b="1">
              <a:latin typeface="Century Gothic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24300" y="333375"/>
            <a:ext cx="1511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latin typeface="Century Gothic" pitchFamily="34" charset="0"/>
              </a:rPr>
              <a:t>Урок з геометрії </a:t>
            </a:r>
          </a:p>
          <a:p>
            <a:pPr algn="ctr"/>
            <a:r>
              <a:rPr lang="uk-UA" sz="1400" b="1">
                <a:latin typeface="Century Gothic" pitchFamily="34" charset="0"/>
              </a:rPr>
              <a:t>у 10 класі</a:t>
            </a:r>
            <a:endParaRPr lang="ru-RU" sz="1400" b="1">
              <a:latin typeface="Century Gothic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32513" y="4176713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latin typeface="Century Gothic" pitchFamily="34" charset="0"/>
              </a:rPr>
              <a:t>Урок з алгебри</a:t>
            </a:r>
          </a:p>
          <a:p>
            <a:pPr algn="ctr"/>
            <a:r>
              <a:rPr lang="uk-UA" sz="1400" b="1">
                <a:latin typeface="Century Gothic" pitchFamily="34" charset="0"/>
              </a:rPr>
              <a:t>у 10 класі</a:t>
            </a:r>
            <a:endParaRPr lang="ru-RU" sz="1400" b="1">
              <a:latin typeface="Century Gothic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9500" y="3213100"/>
            <a:ext cx="3852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latin typeface="Century Gothic" pitchFamily="34" charset="0"/>
              </a:rPr>
              <a:t>Урок з математики у 5 класі на тему «</a:t>
            </a:r>
            <a:r>
              <a:rPr lang="uk-UA" sz="1400" b="1" i="1">
                <a:latin typeface="Century Gothic" pitchFamily="34" charset="0"/>
              </a:rPr>
              <a:t>Дії над десятковими дробами</a:t>
            </a:r>
            <a:r>
              <a:rPr lang="uk-UA" sz="1400" b="1">
                <a:latin typeface="Century Gothic" pitchFamily="34" charset="0"/>
              </a:rPr>
              <a:t>»</a:t>
            </a:r>
            <a:endParaRPr lang="ru-RU" sz="1400" b="1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7024687" cy="1143000"/>
          </a:xfrm>
        </p:spPr>
        <p:txBody>
          <a:bodyPr/>
          <a:lstStyle/>
          <a:p>
            <a:pPr eaLnBrk="1" hangingPunct="1"/>
            <a:r>
              <a:rPr lang="uk-UA" b="1" smtClean="0"/>
              <a:t>Мої досягнення:</a:t>
            </a:r>
            <a:endParaRPr lang="ru-RU" b="1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489585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u="sng" smtClean="0"/>
              <a:t>2010-2011н.р. </a:t>
            </a:r>
            <a:r>
              <a:rPr lang="uk-UA" sz="2000" smtClean="0"/>
              <a:t>1 призер районної олімпіади з математики. (</a:t>
            </a:r>
            <a:r>
              <a:rPr lang="uk-UA" sz="2000" i="1" smtClean="0"/>
              <a:t>Кравченко Світлана</a:t>
            </a:r>
            <a:r>
              <a:rPr lang="uk-UA" sz="2000" smtClean="0"/>
              <a:t>)</a:t>
            </a:r>
            <a:endParaRPr lang="uk-UA" sz="2000" b="1" u="sng" smtClean="0"/>
          </a:p>
          <a:p>
            <a:pPr eaLnBrk="1" hangingPunct="1">
              <a:lnSpc>
                <a:spcPct val="80000"/>
              </a:lnSpc>
            </a:pPr>
            <a:r>
              <a:rPr lang="uk-UA" sz="2000" b="1" u="sng" smtClean="0"/>
              <a:t>2011-2012н.р.</a:t>
            </a:r>
            <a:r>
              <a:rPr lang="uk-UA" sz="2000" smtClean="0"/>
              <a:t> 2 призер</a:t>
            </a:r>
            <a:r>
              <a:rPr lang="uk-UA" sz="2000" smtClean="0">
                <a:latin typeface="Arial" charset="0"/>
              </a:rPr>
              <a:t>и</a:t>
            </a:r>
            <a:r>
              <a:rPr lang="uk-UA" sz="2000" smtClean="0"/>
              <a:t> районної олімпіади з математики. (</a:t>
            </a:r>
            <a:r>
              <a:rPr lang="uk-UA" sz="2000" i="1" smtClean="0"/>
              <a:t>Кравченко Світлана, Костиря Наталія</a:t>
            </a:r>
            <a:r>
              <a:rPr lang="uk-UA" sz="2000" smtClean="0"/>
              <a:t>)</a:t>
            </a:r>
            <a:r>
              <a:rPr lang="uk-UA" sz="2000" b="1" smtClean="0"/>
              <a:t>.</a:t>
            </a:r>
            <a:endParaRPr lang="uk-UA" sz="2000" smtClean="0"/>
          </a:p>
          <a:p>
            <a:pPr eaLnBrk="1" hangingPunct="1">
              <a:lnSpc>
                <a:spcPct val="80000"/>
              </a:lnSpc>
            </a:pPr>
            <a:r>
              <a:rPr lang="uk-UA" sz="2000" b="1" u="sng" smtClean="0"/>
              <a:t>2011-2012н.р.</a:t>
            </a:r>
            <a:r>
              <a:rPr lang="uk-UA" sz="2000" smtClean="0"/>
              <a:t> участь у конкурсі «Кенгуру»: 12 учнів отримали сертифікати з оцінкою «відмінно», 21 учень отрима</a:t>
            </a:r>
            <a:r>
              <a:rPr lang="uk-UA" sz="2000" smtClean="0">
                <a:latin typeface="Arial" charset="0"/>
              </a:rPr>
              <a:t>в</a:t>
            </a:r>
            <a:r>
              <a:rPr lang="uk-UA" sz="2000" smtClean="0"/>
              <a:t> сертифікати з оцінкою «добре».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u="sng" smtClean="0"/>
              <a:t>2011-2012н.р. </a:t>
            </a:r>
            <a:r>
              <a:rPr lang="uk-UA" sz="2000" smtClean="0"/>
              <a:t>участь у конкурсі «Мульти-тест з математики»: 3 учні отримали сертифікати «Лауреатів». (</a:t>
            </a:r>
            <a:r>
              <a:rPr lang="uk-UA" sz="2000" i="1" smtClean="0"/>
              <a:t>Кравченко Світлана, Федченко Катерина, Самаріна Олександра</a:t>
            </a:r>
            <a:r>
              <a:rPr lang="uk-UA" sz="2000" smtClean="0"/>
              <a:t>)</a:t>
            </a:r>
            <a:endParaRPr lang="uk-UA" sz="2000" b="1" u="sng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uk-UA" sz="20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836613"/>
            <a:ext cx="17811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08600" y="766763"/>
            <a:ext cx="1512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u="sng">
                <a:latin typeface="Century Gothic" pitchFamily="34" charset="0"/>
              </a:rPr>
              <a:t>Костиря Наталія</a:t>
            </a:r>
            <a:endParaRPr lang="ru-RU" b="1" i="1" u="sng">
              <a:latin typeface="Century Gothic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60700"/>
            <a:ext cx="25177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25124" r="30756"/>
          <a:stretch>
            <a:fillRect/>
          </a:stretch>
        </p:blipFill>
        <p:spPr bwMode="auto">
          <a:xfrm>
            <a:off x="7235825" y="1196975"/>
            <a:ext cx="115093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-1129318">
            <a:off x="7005638" y="1377950"/>
            <a:ext cx="1728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u="sng">
                <a:latin typeface="Century Gothic" pitchFamily="34" charset="0"/>
              </a:rPr>
              <a:t>Самаріна</a:t>
            </a:r>
          </a:p>
          <a:p>
            <a:r>
              <a:rPr lang="uk-UA" b="1" i="1" u="sng">
                <a:latin typeface="Century Gothic" pitchFamily="34" charset="0"/>
              </a:rPr>
              <a:t>Олександра</a:t>
            </a:r>
            <a:endParaRPr lang="ru-RU" b="1" i="1" u="sng">
              <a:latin typeface="Century Gothic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03888" y="3203575"/>
            <a:ext cx="1512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u="sng">
                <a:latin typeface="Century Gothic" pitchFamily="34" charset="0"/>
              </a:rPr>
              <a:t>Кравченко</a:t>
            </a:r>
          </a:p>
          <a:p>
            <a:r>
              <a:rPr lang="uk-UA" b="1" i="1" u="sng">
                <a:latin typeface="Century Gothic" pitchFamily="34" charset="0"/>
              </a:rPr>
              <a:t>Світлана</a:t>
            </a:r>
            <a:endParaRPr lang="ru-RU" b="1" i="1" u="sng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463" y="1400175"/>
            <a:ext cx="5791200" cy="4908550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Конкурс «Кенгуру».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Тиждень математики.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Гурток «Цікава математика».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Гурток «Абітурієнт».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Гра-конкурс «Ключі до царства математики».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Гра-конкурс «Найрозумніший».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Конкурс «Міс Математики».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Конкурс «Найкраща казка про математику».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Конкурс «Через терни до зірок».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Конкурс «Від чайника до профі».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Брейн-Ринг.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uk-UA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998" y="476672"/>
            <a:ext cx="78999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Позаурочна робота</a:t>
            </a:r>
          </a:p>
        </p:txBody>
      </p:sp>
      <p:pic>
        <p:nvPicPr>
          <p:cNvPr id="2662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420938"/>
            <a:ext cx="223202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557338"/>
            <a:ext cx="12858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9338" y="4941888"/>
            <a:ext cx="13954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1648" r="21141"/>
          <a:stretch>
            <a:fillRect/>
          </a:stretch>
        </p:blipFill>
        <p:spPr bwMode="auto">
          <a:xfrm>
            <a:off x="755650" y="115888"/>
            <a:ext cx="306863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2164" t="47658" r="9413" b="2441"/>
          <a:stretch>
            <a:fillRect/>
          </a:stretch>
        </p:blipFill>
        <p:spPr bwMode="auto">
          <a:xfrm>
            <a:off x="4067175" y="765175"/>
            <a:ext cx="40909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12520" t="11485" r="65677" b="60529"/>
          <a:stretch>
            <a:fillRect/>
          </a:stretch>
        </p:blipFill>
        <p:spPr bwMode="auto">
          <a:xfrm>
            <a:off x="3897313" y="2962275"/>
            <a:ext cx="18986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14124" t="57350" r="34961" b="10628"/>
          <a:stretch>
            <a:fillRect/>
          </a:stretch>
        </p:blipFill>
        <p:spPr bwMode="auto">
          <a:xfrm>
            <a:off x="539750" y="3914775"/>
            <a:ext cx="302418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297238"/>
            <a:ext cx="21812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0113" y="260350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>
                <a:solidFill>
                  <a:schemeClr val="bg1"/>
                </a:solidFill>
                <a:latin typeface="Century Gothic" pitchFamily="34" charset="0"/>
              </a:rPr>
              <a:t>Конкурс</a:t>
            </a:r>
          </a:p>
          <a:p>
            <a:pPr algn="ctr"/>
            <a:r>
              <a:rPr lang="uk-UA">
                <a:solidFill>
                  <a:schemeClr val="bg1"/>
                </a:solidFill>
                <a:latin typeface="Century Gothic" pitchFamily="34" charset="0"/>
              </a:rPr>
              <a:t>«</a:t>
            </a:r>
            <a:r>
              <a:rPr lang="uk-UA" i="1">
                <a:solidFill>
                  <a:schemeClr val="bg1"/>
                </a:solidFill>
                <a:latin typeface="Century Gothic" pitchFamily="34" charset="0"/>
              </a:rPr>
              <a:t>Міс математика</a:t>
            </a:r>
            <a:r>
              <a:rPr lang="uk-UA">
                <a:solidFill>
                  <a:schemeClr val="bg1"/>
                </a:solidFill>
                <a:latin typeface="Century Gothic" pitchFamily="34" charset="0"/>
              </a:rPr>
              <a:t>»</a:t>
            </a:r>
            <a:endParaRPr lang="ru-R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55700" y="386080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u="sng">
                <a:solidFill>
                  <a:schemeClr val="bg1"/>
                </a:solidFill>
                <a:latin typeface="Century Gothic" pitchFamily="34" charset="0"/>
              </a:rPr>
              <a:t>Гра-конкурс</a:t>
            </a:r>
          </a:p>
          <a:p>
            <a:r>
              <a:rPr lang="uk-UA">
                <a:solidFill>
                  <a:schemeClr val="bg1"/>
                </a:solidFill>
                <a:latin typeface="Century Gothic" pitchFamily="34" charset="0"/>
              </a:rPr>
              <a:t>«Ключі до царства </a:t>
            </a:r>
          </a:p>
          <a:p>
            <a:r>
              <a:rPr lang="uk-UA">
                <a:solidFill>
                  <a:schemeClr val="bg1"/>
                </a:solidFill>
                <a:latin typeface="Century Gothic" pitchFamily="34" charset="0"/>
              </a:rPr>
              <a:t>математики».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27538" y="-14288"/>
            <a:ext cx="388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entury Gothic" pitchFamily="34" charset="0"/>
              </a:rPr>
              <a:t>Міжнародний математичний конкурс</a:t>
            </a:r>
            <a:r>
              <a:rPr lang="uk-UA">
                <a:latin typeface="Century Gothic" pitchFamily="34" charset="0"/>
              </a:rPr>
              <a:t> «</a:t>
            </a:r>
            <a:r>
              <a:rPr lang="uk-UA" b="1" i="1">
                <a:latin typeface="Century Gothic" pitchFamily="34" charset="0"/>
              </a:rPr>
              <a:t>Кенгуру</a:t>
            </a:r>
            <a:r>
              <a:rPr lang="uk-UA">
                <a:latin typeface="Century Gothic" pitchFamily="34" charset="0"/>
              </a:rPr>
              <a:t>»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0246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Методична</a:t>
            </a:r>
            <a:br>
              <a:rPr lang="uk-UA" b="1" dirty="0" smtClean="0"/>
            </a:br>
            <a:r>
              <a:rPr lang="uk-UA" b="1" dirty="0" smtClean="0"/>
              <a:t>робота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412875"/>
            <a:ext cx="4321175" cy="3240088"/>
          </a:xfrm>
        </p:spPr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Участь у шкільних пед. читаннях і методичних об'єднаннях.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Керівник районного методичного об'єднання вчителів математики.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Відвідування семінарів.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Участь у круглому-столі.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 smtClean="0"/>
              <a:t>Член журі районних олімпіад з математики.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2177" t="13728" r="17426"/>
          <a:stretch>
            <a:fillRect/>
          </a:stretch>
        </p:blipFill>
        <p:spPr bwMode="auto">
          <a:xfrm>
            <a:off x="4932363" y="765175"/>
            <a:ext cx="34893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t="29787"/>
          <a:stretch>
            <a:fillRect/>
          </a:stretch>
        </p:blipFill>
        <p:spPr bwMode="auto">
          <a:xfrm>
            <a:off x="900113" y="4508500"/>
            <a:ext cx="370681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7463" y="4113213"/>
            <a:ext cx="313055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6463" y="0"/>
            <a:ext cx="3511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entury Gothic" pitchFamily="34" charset="0"/>
              </a:rPr>
              <a:t>Районний семінар вчителів математики в с.Богданівка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0197.JPG"/>
          <p:cNvPicPr>
            <a:picLocks noChangeAspect="1"/>
          </p:cNvPicPr>
          <p:nvPr/>
        </p:nvPicPr>
        <p:blipFill>
          <a:blip r:embed="rId2"/>
          <a:srcRect l="6250" t="15625" r="7812"/>
          <a:stretch>
            <a:fillRect/>
          </a:stretch>
        </p:blipFill>
        <p:spPr>
          <a:xfrm>
            <a:off x="4356100" y="1312863"/>
            <a:ext cx="4102100" cy="302101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8" y="188913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C00000"/>
                </a:solidFill>
                <a:latin typeface="Cambria" pitchFamily="18" charset="0"/>
              </a:rPr>
              <a:t>Вихованці Валентини Михайлівни,</a:t>
            </a:r>
          </a:p>
          <a:p>
            <a:pPr algn="ctr"/>
            <a:r>
              <a:rPr lang="uk-UA" sz="3600" b="1">
                <a:solidFill>
                  <a:srgbClr val="C00000"/>
                </a:solidFill>
                <a:latin typeface="Cambria" pitchFamily="18" charset="0"/>
              </a:rPr>
              <a:t>що стали вчителями математики: </a:t>
            </a:r>
            <a:endParaRPr lang="ru-RU" sz="3600" b="1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Рисунок 5" descr="PIC_7295.JPG"/>
          <p:cNvPicPr>
            <a:picLocks noChangeAspect="1"/>
          </p:cNvPicPr>
          <p:nvPr/>
        </p:nvPicPr>
        <p:blipFill>
          <a:blip r:embed="rId3">
            <a:lum bright="10000" contrast="-20000"/>
          </a:blip>
          <a:srcRect l="65625" t="5208" r="2343" b="51042"/>
          <a:stretch>
            <a:fillRect/>
          </a:stretch>
        </p:blipFill>
        <p:spPr>
          <a:xfrm>
            <a:off x="539750" y="1587500"/>
            <a:ext cx="2928938" cy="300037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449263" y="4581525"/>
            <a:ext cx="3000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i="1"/>
              <a:t>Коваль Наталія Анатоліївна – її донька, вчитель математики, ЗОШ І – ІІІ ст. №15 м. Олександрія</a:t>
            </a:r>
            <a:endParaRPr lang="ru-RU" i="1"/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5940425" y="3286125"/>
            <a:ext cx="1677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solidFill>
                  <a:schemeClr val="bg1"/>
                </a:solidFill>
              </a:rPr>
              <a:t>Буревач</a:t>
            </a:r>
          </a:p>
          <a:p>
            <a:r>
              <a:rPr lang="uk-UA" i="1">
                <a:solidFill>
                  <a:schemeClr val="bg1"/>
                </a:solidFill>
              </a:rPr>
              <a:t>Ніна Іванівна</a:t>
            </a:r>
            <a:endParaRPr lang="ru-RU" i="1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19592" t="14098" r="26163"/>
          <a:stretch>
            <a:fillRect/>
          </a:stretch>
        </p:blipFill>
        <p:spPr bwMode="auto">
          <a:xfrm>
            <a:off x="6434138" y="4044950"/>
            <a:ext cx="20240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 r="40770" b="42229"/>
          <a:stretch>
            <a:fillRect/>
          </a:stretch>
        </p:blipFill>
        <p:spPr bwMode="auto">
          <a:xfrm>
            <a:off x="3708400" y="3816350"/>
            <a:ext cx="21494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3698875" y="5911850"/>
            <a:ext cx="214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i="1">
                <a:solidFill>
                  <a:schemeClr val="bg1"/>
                </a:solidFill>
              </a:rPr>
              <a:t>Хрещатов Олександр Олександрович</a:t>
            </a:r>
          </a:p>
        </p:txBody>
      </p:sp>
      <p:sp>
        <p:nvSpPr>
          <p:cNvPr id="29705" name="TextBox 7"/>
          <p:cNvSpPr txBox="1">
            <a:spLocks noChangeArrowheads="1"/>
          </p:cNvSpPr>
          <p:nvPr/>
        </p:nvSpPr>
        <p:spPr bwMode="auto">
          <a:xfrm>
            <a:off x="6434138" y="5911850"/>
            <a:ext cx="214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i="1">
                <a:solidFill>
                  <a:schemeClr val="bg1"/>
                </a:solidFill>
              </a:rPr>
              <a:t>Хрещатова Вікторія Олександровна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4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755650" y="836613"/>
            <a:ext cx="5329238" cy="467995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350" y="1628775"/>
            <a:ext cx="41052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entury Gothic" pitchFamily="34" charset="0"/>
              </a:rPr>
              <a:t>Я щоранку заходжу в клас</a:t>
            </a:r>
          </a:p>
          <a:p>
            <a:r>
              <a:rPr lang="uk-UA">
                <a:latin typeface="Century Gothic" pitchFamily="34" charset="0"/>
              </a:rPr>
              <a:t>На дитячих обличчях – успіх.</a:t>
            </a:r>
          </a:p>
          <a:p>
            <a:r>
              <a:rPr lang="uk-UA">
                <a:latin typeface="Century Gothic" pitchFamily="34" charset="0"/>
              </a:rPr>
              <a:t>Що я варта, діти, без вас?</a:t>
            </a:r>
          </a:p>
          <a:p>
            <a:r>
              <a:rPr lang="uk-UA">
                <a:latin typeface="Century Gothic" pitchFamily="34" charset="0"/>
              </a:rPr>
              <a:t>Ви натхнення моє, мій успіх.</a:t>
            </a:r>
          </a:p>
          <a:p>
            <a:r>
              <a:rPr lang="uk-UA">
                <a:latin typeface="Century Gothic" pitchFamily="34" charset="0"/>
              </a:rPr>
              <a:t>За плечима - минулі роки,</a:t>
            </a:r>
          </a:p>
          <a:p>
            <a:r>
              <a:rPr lang="uk-UA">
                <a:latin typeface="Century Gothic" pitchFamily="34" charset="0"/>
              </a:rPr>
              <a:t>Але й досвід прийшов з літами.</a:t>
            </a:r>
          </a:p>
          <a:p>
            <a:r>
              <a:rPr lang="uk-UA">
                <a:latin typeface="Century Gothic" pitchFamily="34" charset="0"/>
              </a:rPr>
              <a:t>Що я варта без вас, малюки?</a:t>
            </a:r>
          </a:p>
          <a:p>
            <a:r>
              <a:rPr lang="uk-UA">
                <a:latin typeface="Century Gothic" pitchFamily="34" charset="0"/>
              </a:rPr>
              <a:t>Я безмежно люблю, вас, я з вами.</a:t>
            </a:r>
          </a:p>
          <a:p>
            <a:r>
              <a:rPr lang="uk-UA">
                <a:latin typeface="Century Gothic" pitchFamily="34" charset="0"/>
              </a:rPr>
              <a:t>Щоб любові вогонь не згас,</a:t>
            </a:r>
          </a:p>
          <a:p>
            <a:r>
              <a:rPr lang="uk-UA">
                <a:latin typeface="Century Gothic" pitchFamily="34" charset="0"/>
              </a:rPr>
              <a:t>Щоб віддать дітям серце і душу,</a:t>
            </a:r>
          </a:p>
          <a:p>
            <a:r>
              <a:rPr lang="uk-UA">
                <a:latin typeface="Century Gothic" pitchFamily="34" charset="0"/>
              </a:rPr>
              <a:t>Я щоранку заходжу в клас,</a:t>
            </a:r>
          </a:p>
          <a:p>
            <a:r>
              <a:rPr lang="uk-UA">
                <a:latin typeface="Century Gothic" pitchFamily="34" charset="0"/>
              </a:rPr>
              <a:t>Я – учитель! Я вчити мушу!</a:t>
            </a:r>
          </a:p>
          <a:p>
            <a:endParaRPr lang="ru-RU">
              <a:latin typeface="Century Gothic" pitchFamily="34" charset="0"/>
            </a:endParaRPr>
          </a:p>
        </p:txBody>
      </p:sp>
      <p:pic>
        <p:nvPicPr>
          <p:cNvPr id="3072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8" y="1536700"/>
            <a:ext cx="2436812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5013325"/>
            <a:ext cx="25923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2060"/>
                </a:solidFill>
                <a:latin typeface="+mj-lt"/>
              </a:rPr>
              <a:t>Дякую за увагу!!!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3047" y="620688"/>
            <a:ext cx="2520280" cy="2596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95788" y="1449388"/>
            <a:ext cx="38877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00FF"/>
                </a:solidFill>
                <a:latin typeface="Century Gothic" pitchFamily="34" charset="0"/>
              </a:rPr>
              <a:t>Коваль Валентина Михайлівна</a:t>
            </a:r>
          </a:p>
          <a:p>
            <a:r>
              <a:rPr lang="uk-UA">
                <a:latin typeface="Century Gothic" pitchFamily="34" charset="0"/>
              </a:rPr>
              <a:t>Червонокам'янська</a:t>
            </a:r>
          </a:p>
          <a:p>
            <a:r>
              <a:rPr lang="uk-UA">
                <a:latin typeface="Century Gothic" pitchFamily="34" charset="0"/>
              </a:rPr>
              <a:t>загальноосвітня школа</a:t>
            </a:r>
          </a:p>
          <a:p>
            <a:r>
              <a:rPr lang="uk-UA">
                <a:latin typeface="Century Gothic" pitchFamily="34" charset="0"/>
              </a:rPr>
              <a:t>І – ІІІ  ступенів</a:t>
            </a:r>
          </a:p>
          <a:p>
            <a:r>
              <a:rPr lang="uk-UA" i="1" u="sng">
                <a:latin typeface="Century Gothic" pitchFamily="34" charset="0"/>
              </a:rPr>
              <a:t>Спеціаліст</a:t>
            </a:r>
            <a:r>
              <a:rPr lang="uk-UA">
                <a:latin typeface="Century Gothic" pitchFamily="34" charset="0"/>
              </a:rPr>
              <a:t> вищої категорії, старший учитель</a:t>
            </a:r>
          </a:p>
          <a:p>
            <a:r>
              <a:rPr lang="uk-UA" i="1" u="sng">
                <a:latin typeface="Century Gothic" pitchFamily="34" charset="0"/>
              </a:rPr>
              <a:t>Стаж:</a:t>
            </a:r>
            <a:r>
              <a:rPr lang="uk-UA">
                <a:latin typeface="Century Gothic" pitchFamily="34" charset="0"/>
              </a:rPr>
              <a:t> 39р.</a:t>
            </a:r>
          </a:p>
          <a:p>
            <a:r>
              <a:rPr lang="uk-UA" i="1" u="sng">
                <a:latin typeface="Century Gothic" pitchFamily="34" charset="0"/>
              </a:rPr>
              <a:t>Освіта:</a:t>
            </a:r>
            <a:r>
              <a:rPr lang="uk-UA">
                <a:latin typeface="Century Gothic" pitchFamily="34" charset="0"/>
              </a:rPr>
              <a:t> вища,</a:t>
            </a:r>
          </a:p>
          <a:p>
            <a:r>
              <a:rPr lang="uk-UA">
                <a:latin typeface="Century Gothic" pitchFamily="34" charset="0"/>
              </a:rPr>
              <a:t>1979р. закінчила Полтавський ДПІ ім. В.Г. Короленка</a:t>
            </a:r>
          </a:p>
          <a:p>
            <a:r>
              <a:rPr lang="uk-UA" i="1" u="sng">
                <a:latin typeface="Century Gothic" pitchFamily="34" charset="0"/>
              </a:rPr>
              <a:t>Спеціальність:</a:t>
            </a:r>
            <a:r>
              <a:rPr lang="uk-UA">
                <a:latin typeface="Century Gothic" pitchFamily="34" charset="0"/>
              </a:rPr>
              <a:t> вчитель математики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560388" y="3594100"/>
            <a:ext cx="3744912" cy="2500313"/>
            <a:chOff x="611560" y="3510794"/>
            <a:chExt cx="3744416" cy="2499236"/>
          </a:xfrm>
        </p:grpSpPr>
        <p:grpSp>
          <p:nvGrpSpPr>
            <p:cNvPr id="15365" name="Группа 10"/>
            <p:cNvGrpSpPr>
              <a:grpSpLocks/>
            </p:cNvGrpSpPr>
            <p:nvPr/>
          </p:nvGrpSpPr>
          <p:grpSpPr bwMode="auto">
            <a:xfrm>
              <a:off x="611560" y="3510794"/>
              <a:ext cx="3744416" cy="2499236"/>
              <a:chOff x="611560" y="3510794"/>
              <a:chExt cx="3744416" cy="2499236"/>
            </a:xfrm>
          </p:grpSpPr>
          <p:sp>
            <p:nvSpPr>
              <p:cNvPr id="7" name="Вертикальный свиток 6"/>
              <p:cNvSpPr/>
              <p:nvPr/>
            </p:nvSpPr>
            <p:spPr>
              <a:xfrm>
                <a:off x="611560" y="3561572"/>
                <a:ext cx="3744416" cy="2448458"/>
              </a:xfrm>
              <a:prstGeom prst="verticalScroll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68" name="TextBox 7"/>
              <p:cNvSpPr txBox="1">
                <a:spLocks noChangeArrowheads="1"/>
              </p:cNvSpPr>
              <p:nvPr/>
            </p:nvSpPr>
            <p:spPr bwMode="auto">
              <a:xfrm>
                <a:off x="1331640" y="3510794"/>
                <a:ext cx="26642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>
                    <a:solidFill>
                      <a:srgbClr val="0000FF"/>
                    </a:solidFill>
                    <a:latin typeface="Century Gothic" pitchFamily="34" charset="0"/>
                  </a:rPr>
                  <a:t>Педагогічне кредо:</a:t>
                </a:r>
                <a:endParaRPr lang="ru-RU" b="1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5366" name="TextBox 5"/>
            <p:cNvSpPr txBox="1">
              <a:spLocks noChangeArrowheads="1"/>
            </p:cNvSpPr>
            <p:nvPr/>
          </p:nvSpPr>
          <p:spPr bwMode="auto">
            <a:xfrm>
              <a:off x="1062675" y="4005064"/>
              <a:ext cx="2861253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uk-UA">
                  <a:latin typeface="Century Gothic" pitchFamily="34" charset="0"/>
                </a:rPr>
                <a:t>Якщо хочеш виховати в дітях сміливість розуму, зацікав їх</a:t>
              </a:r>
            </a:p>
            <a:p>
              <a:pPr algn="just"/>
              <a:r>
                <a:rPr lang="uk-UA">
                  <a:latin typeface="Century Gothic" pitchFamily="34" charset="0"/>
                </a:rPr>
                <a:t>проблемним завданням і відкрий їм радість співтворчості.</a:t>
              </a:r>
            </a:p>
          </p:txBody>
        </p:sp>
      </p:grpSp>
      <p:pic>
        <p:nvPicPr>
          <p:cNvPr id="15364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975" y="4892675"/>
            <a:ext cx="17764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073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	Отримала</a:t>
            </a:r>
            <a:r>
              <a:rPr lang="uk-UA" b="1" dirty="0"/>
              <a:t/>
            </a:r>
            <a:br>
              <a:rPr lang="uk-UA" b="1" dirty="0"/>
            </a:br>
            <a:r>
              <a:rPr lang="uk-UA" sz="3600" b="1" dirty="0"/>
              <a:t>с</a:t>
            </a:r>
            <a:r>
              <a:rPr lang="uk-UA" sz="3600" b="1" dirty="0" smtClean="0"/>
              <a:t>ертифікати про закінчення курсів</a:t>
            </a:r>
            <a:endParaRPr lang="ru-RU" sz="3600" b="1" dirty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39750" y="1700213"/>
            <a:ext cx="748823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i="1">
                <a:latin typeface="Century Gothic" pitchFamily="34" charset="0"/>
              </a:rPr>
              <a:t>«Основи інформаційно-комунікаційних технологій»;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i="1">
                <a:latin typeface="Century Gothic" pitchFamily="34" charset="0"/>
              </a:rPr>
              <a:t>«Комп'ютерний супровід курсу математики»;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i="1">
                <a:latin typeface="Century Gothic" pitchFamily="34" charset="0"/>
              </a:rPr>
              <a:t>«Основи Інтернету»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347913"/>
            <a:ext cx="324643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050" y="3933825"/>
            <a:ext cx="36766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3" y="2636838"/>
            <a:ext cx="3163887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2486025"/>
            <a:ext cx="102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611188" y="1287463"/>
            <a:ext cx="38512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 i="1">
                <a:latin typeface="Century Gothic" pitchFamily="34" charset="0"/>
              </a:rPr>
              <a:t>«Диференційований підхід до учнів у процесі навчання математики»</a:t>
            </a:r>
            <a:endParaRPr lang="ru-RU" sz="2000" b="1" i="1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490711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Проблема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над якою я працюю  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496888" y="4195763"/>
            <a:ext cx="4722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>
                <a:latin typeface="Century Gothic" pitchFamily="34" charset="0"/>
              </a:rPr>
              <a:t>викликати інтерес учнів до змісту проблеми;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>
                <a:latin typeface="Century Gothic" pitchFamily="34" charset="0"/>
              </a:rPr>
              <a:t>формувати вміння висловлювати та перевіряти припущення;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>
                <a:latin typeface="Century Gothic" pitchFamily="34" charset="0"/>
              </a:rPr>
              <a:t>виховання навичок самостійного здобуття знань;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>
                <a:latin typeface="Century Gothic" pitchFamily="34" charset="0"/>
              </a:rPr>
              <a:t>творчо застосовувати знання в нових, змінних ситуаціях.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12663"/>
            <a:ext cx="60708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Актуальність обраної проблеми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488950" y="28352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>
                <a:latin typeface="Century Gothic" pitchFamily="34" charset="0"/>
              </a:rPr>
              <a:t>активізації пізнавальної діяльності;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>
                <a:latin typeface="Century Gothic" pitchFamily="34" charset="0"/>
              </a:rPr>
              <a:t>вихованню активної творчої особистості.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717032"/>
            <a:ext cx="12682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Мета: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17415" name="Рисунок 9"/>
          <p:cNvPicPr>
            <a:picLocks noChangeAspect="1"/>
          </p:cNvPicPr>
          <p:nvPr/>
        </p:nvPicPr>
        <p:blipFill>
          <a:blip r:embed="rId2"/>
          <a:srcRect t="5460"/>
          <a:stretch>
            <a:fillRect/>
          </a:stretch>
        </p:blipFill>
        <p:spPr bwMode="auto">
          <a:xfrm>
            <a:off x="6156325" y="4114800"/>
            <a:ext cx="19256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221288" y="2835275"/>
            <a:ext cx="671512" cy="355600"/>
          </a:xfrm>
          <a:prstGeom prst="wedgeRoundRectCallout">
            <a:avLst>
              <a:gd name="adj1" fmla="val 62543"/>
              <a:gd name="adj2" fmla="val 12515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Як?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424488" y="3481388"/>
            <a:ext cx="1554162" cy="555625"/>
          </a:xfrm>
          <a:prstGeom prst="wedgeRoundRectCallout">
            <a:avLst>
              <a:gd name="adj1" fmla="val 52223"/>
              <a:gd name="adj2" fmla="val 10840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Хочу знати!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588125" y="2063750"/>
            <a:ext cx="1690688" cy="557213"/>
          </a:xfrm>
          <a:prstGeom prst="wedgeRoundRectCallout">
            <a:avLst>
              <a:gd name="adj1" fmla="val -74461"/>
              <a:gd name="adj2" fmla="val 19215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А що коли?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964363" y="2913063"/>
            <a:ext cx="1463675" cy="557212"/>
          </a:xfrm>
          <a:prstGeom prst="wedgeRoundRectCallout">
            <a:avLst>
              <a:gd name="adj1" fmla="val -46530"/>
              <a:gd name="adj2" fmla="val 81601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Навіщо?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351" y="716239"/>
            <a:ext cx="778290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Чому ми говоримо «ТАК» цій проблемі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8735" y="1412776"/>
            <a:ext cx="7421644" cy="1053891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u="sng" dirty="0">
                <a:solidFill>
                  <a:schemeClr val="tx1"/>
                </a:solidFill>
              </a:rPr>
              <a:t>Навчає:</a:t>
            </a:r>
            <a:r>
              <a:rPr lang="uk-UA" i="1" dirty="0">
                <a:solidFill>
                  <a:schemeClr val="tx1"/>
                </a:solidFill>
              </a:rPr>
              <a:t> здобувати знання і вміло застосовувати їх у навчальному процесі, володіти методами одержання інформації.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2586" y="2708920"/>
            <a:ext cx="7421644" cy="936104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u="sng" dirty="0">
                <a:solidFill>
                  <a:schemeClr val="tx1"/>
                </a:solidFill>
              </a:rPr>
              <a:t>Розвиває: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i="1" dirty="0">
                <a:solidFill>
                  <a:schemeClr val="tx1"/>
                </a:solidFill>
              </a:rPr>
              <a:t>вміння аргументувати власну позицію, вільно висловлювати власні ідеї, пізнавальні інтереси.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2979" y="3933056"/>
            <a:ext cx="7421644" cy="936104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u="sng" dirty="0">
                <a:solidFill>
                  <a:schemeClr val="tx1"/>
                </a:solidFill>
              </a:rPr>
              <a:t>Виховує:</a:t>
            </a:r>
            <a:r>
              <a:rPr lang="uk-UA" i="1" dirty="0">
                <a:solidFill>
                  <a:schemeClr val="tx1"/>
                </a:solidFill>
              </a:rPr>
              <a:t> матеріалістичний, екологічний та науковий світогляд, любов до природи.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2147" y="5301208"/>
            <a:ext cx="7421644" cy="936104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b="1" i="1" u="sng">
                <a:solidFill>
                  <a:schemeClr val="tx1"/>
                </a:solidFill>
              </a:rPr>
              <a:t>Забезпечує:</a:t>
            </a:r>
            <a:r>
              <a:rPr lang="uk-UA" i="1">
                <a:solidFill>
                  <a:schemeClr val="tx1"/>
                </a:solidFill>
              </a:rPr>
              <a:t>  високу мотивацію навчання , міцність знань, творчість і фантазію, активну життєву позицію, цінність і і</a:t>
            </a:r>
            <a:r>
              <a:rPr lang="uk-UA" i="1">
                <a:solidFill>
                  <a:schemeClr val="tx1"/>
                </a:solidFill>
                <a:latin typeface="Arial" charset="0"/>
              </a:rPr>
              <a:t>н</a:t>
            </a:r>
            <a:r>
              <a:rPr lang="uk-UA" i="1">
                <a:solidFill>
                  <a:schemeClr val="tx1"/>
                </a:solidFill>
              </a:rPr>
              <a:t>дивідуальності.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157662" y="2462213"/>
            <a:ext cx="180975" cy="241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170362" y="3686176"/>
            <a:ext cx="180975" cy="241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206876" y="4981575"/>
            <a:ext cx="252412" cy="2428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2138727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Шляхи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Реалізації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проблеми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5" name="Восьмиугольник 4"/>
          <p:cNvSpPr/>
          <p:nvPr/>
        </p:nvSpPr>
        <p:spPr>
          <a:xfrm>
            <a:off x="3749675" y="1916113"/>
            <a:ext cx="1800225" cy="1512887"/>
          </a:xfrm>
          <a:prstGeom prst="octagon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Активне творче мислення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3635375" y="4005263"/>
            <a:ext cx="2305050" cy="1800225"/>
          </a:xfrm>
          <a:prstGeom prst="oct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Ефективне вивчення математики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4572000" y="3500438"/>
            <a:ext cx="287338" cy="433387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775" y="1168400"/>
            <a:ext cx="5400675" cy="4603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Викликає інтерес учнів до змісту проблеми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750" y="2212975"/>
            <a:ext cx="3024188" cy="7842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Забезпечує посильність роботи з проблемою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716338"/>
            <a:ext cx="3024188" cy="7842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Висунення ідей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0" y="5445125"/>
            <a:ext cx="3024188" cy="7842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Спонукати до самостійності при дослідженні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1500" y="2133600"/>
            <a:ext cx="2952750" cy="7826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Аналіз результату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7400" y="3541713"/>
            <a:ext cx="2736850" cy="7826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Встановлення зв'язків нового з раніше вивченим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425" y="5437188"/>
            <a:ext cx="2663825" cy="7826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Формування гіпотез</a:t>
            </a:r>
            <a:endParaRPr lang="ru-RU" dirty="0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652713" y="1700213"/>
            <a:ext cx="238125" cy="433387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681163" y="3019425"/>
            <a:ext cx="561975" cy="696913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681163" y="4508500"/>
            <a:ext cx="574675" cy="936625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6200000">
            <a:off x="4522788" y="5449887"/>
            <a:ext cx="407988" cy="1541463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0800000">
            <a:off x="6732588" y="4365625"/>
            <a:ext cx="539750" cy="96043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10800000">
            <a:off x="6810375" y="2909888"/>
            <a:ext cx="384175" cy="59055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10800000">
            <a:off x="6732588" y="1628775"/>
            <a:ext cx="242887" cy="428625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219700" y="1700213"/>
            <a:ext cx="33020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276600" y="1700213"/>
            <a:ext cx="679450" cy="357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616325" y="2605088"/>
            <a:ext cx="1333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484438" y="3205163"/>
            <a:ext cx="1366837" cy="4397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890838" y="3500438"/>
            <a:ext cx="1393825" cy="18954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219700" y="3368675"/>
            <a:ext cx="1296988" cy="20272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497513" y="3068638"/>
            <a:ext cx="1019175" cy="431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292725" y="2057400"/>
            <a:ext cx="358775" cy="777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7846" y="716239"/>
            <a:ext cx="7471917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Творча взаємодія учитель-учень на основі правил: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8735" y="1340768"/>
            <a:ext cx="7421644" cy="693851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Максимальна активність учнів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2586" y="2348880"/>
            <a:ext cx="7421644" cy="936104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Психологічна активність до активної роботи та самореалізація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2979" y="3573016"/>
            <a:ext cx="7421644" cy="792088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Завчасна підготовка робочих місць для груп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2147" y="4653136"/>
            <a:ext cx="7421644" cy="576064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Дотримання регламенту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217194" y="2102644"/>
            <a:ext cx="179388" cy="241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217194" y="3326607"/>
            <a:ext cx="179387" cy="241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242594" y="4369594"/>
            <a:ext cx="180975" cy="2428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243388" y="5305425"/>
            <a:ext cx="179388" cy="2428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2586" y="5589240"/>
            <a:ext cx="7421644" cy="576064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Добровільний розподіл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024687" cy="1143000"/>
          </a:xfrm>
        </p:spPr>
        <p:txBody>
          <a:bodyPr/>
          <a:lstStyle/>
          <a:p>
            <a:pPr eaLnBrk="1" hangingPunct="1"/>
            <a:r>
              <a:rPr lang="uk-UA" b="1" smtClean="0"/>
              <a:t>Основні вимоги до уроку:</a:t>
            </a:r>
            <a:endParaRPr lang="ru-RU" b="1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900113" y="1557338"/>
            <a:ext cx="6985000" cy="3987800"/>
          </a:xfrm>
        </p:spPr>
        <p:txBody>
          <a:bodyPr/>
          <a:lstStyle/>
          <a:p>
            <a:pPr eaLnBrk="1" hangingPunct="1"/>
            <a:r>
              <a:rPr lang="uk-UA" i="1" smtClean="0"/>
              <a:t>відхід від форм і методів навчання, які гальмують розвиток дитини й не залишають місця вільному вибору видів і методів її самостійної інтелектуально-творчої діяльності;</a:t>
            </a:r>
          </a:p>
          <a:p>
            <a:pPr eaLnBrk="1" hangingPunct="1"/>
            <a:r>
              <a:rPr lang="uk-UA" i="1" smtClean="0"/>
              <a:t>заохочення будь-яких навчальних та творчих успіхів;</a:t>
            </a:r>
          </a:p>
          <a:p>
            <a:pPr eaLnBrk="1" hangingPunct="1"/>
            <a:r>
              <a:rPr lang="uk-UA" i="1" smtClean="0"/>
              <a:t>активне запровадження гуманістичних моделей і технологій спілкування, навчання, виховання.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508500"/>
            <a:ext cx="16732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258445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80" name="Group 52"/>
          <p:cNvGraphicFramePr>
            <a:graphicFrameLocks noGrp="1"/>
          </p:cNvGraphicFramePr>
          <p:nvPr/>
        </p:nvGraphicFramePr>
        <p:xfrm>
          <a:off x="0" y="0"/>
          <a:ext cx="8280400" cy="6856413"/>
        </p:xfrm>
        <a:graphic>
          <a:graphicData uri="http://schemas.openxmlformats.org/drawingml/2006/table">
            <a:tbl>
              <a:tblPr/>
              <a:tblGrid>
                <a:gridCol w="1944688"/>
                <a:gridCol w="2303462"/>
                <a:gridCol w="1962150"/>
                <a:gridCol w="2070100"/>
              </a:tblGrid>
              <a:tr h="1074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Педагогічні технології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Етапи уроку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Приклади з моєї практики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22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</a:rPr>
                        <a:t>Інтерактивні технології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Робота в групах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Засвоєння знань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Побудова медіани, бісектриси, висоти.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952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Мозковий штурм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Висунення гіпотез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Розв'язування квадратних рівнянь за допомогою теореми Вієта.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522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Мікрофон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Рефлексія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На уроці я навчився…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685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</a:rPr>
                        <a:t>Самостійна робота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Робота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зразк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Формування вмінь і навичок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Ділення звичайних дробів.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979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Диференційовані індивідуальні завдання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Контроль знань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Тести, самостійна робота.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</a:rPr>
                        <a:t>Особистісно-зорієнтовані технології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Диференційовані індивідуальні, різнорівневі завдання, варіативність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Практикум. Домашнє завдання.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Розв'язування ірраціональних рівнянь.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522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itchFamily="34" charset="0"/>
                        </a:rPr>
                        <a:t>Ігрові технології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Естафета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Актуалізація опорних знань.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Дії з десятковими дробами.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522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Слабка ланка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Застосування похідної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67651" y="145077"/>
            <a:ext cx="461985" cy="67403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Ї</a:t>
            </a:r>
            <a:endParaRPr lang="ru-RU" sz="24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01251" y="1556792"/>
            <a:ext cx="442749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І</a:t>
            </a:r>
          </a:p>
        </p:txBody>
      </p:sp>
      <p:pic>
        <p:nvPicPr>
          <p:cNvPr id="2257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1088" y="5876925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Начальная">
      <a:dk1>
        <a:sysClr val="windowText" lastClr="000000"/>
      </a:dk1>
      <a:lt1>
        <a:sysClr val="window" lastClr="FFFE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416</TotalTime>
  <Words>632</Words>
  <Application>Microsoft Office PowerPoint</Application>
  <PresentationFormat>Экран (4:3)</PresentationFormat>
  <Paragraphs>144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Century Gothic</vt:lpstr>
      <vt:lpstr>Wingdings 2</vt:lpstr>
      <vt:lpstr>Calibri</vt:lpstr>
      <vt:lpstr>Wingdings</vt:lpstr>
      <vt:lpstr>Cambria</vt:lpstr>
      <vt:lpstr>Остин</vt:lpstr>
      <vt:lpstr>Остин</vt:lpstr>
      <vt:lpstr>Остин</vt:lpstr>
      <vt:lpstr>Остин</vt:lpstr>
      <vt:lpstr>Презентація педагогічного досвіду вчителя математики Червонокам'янської  ЗШ І – ІІІ ступенів Коваль Валентини Михайлівни</vt:lpstr>
      <vt:lpstr>Слайд 2</vt:lpstr>
      <vt:lpstr>    Отримала сертифікати про закінчення курсів</vt:lpstr>
      <vt:lpstr>Слайд 4</vt:lpstr>
      <vt:lpstr>Слайд 5</vt:lpstr>
      <vt:lpstr>Слайд 6</vt:lpstr>
      <vt:lpstr>Слайд 7</vt:lpstr>
      <vt:lpstr>Основні вимоги до уроку:</vt:lpstr>
      <vt:lpstr>Слайд 9</vt:lpstr>
      <vt:lpstr>Слайд 10</vt:lpstr>
      <vt:lpstr>Мої досягнення:</vt:lpstr>
      <vt:lpstr>Слайд 12</vt:lpstr>
      <vt:lpstr>Слайд 13</vt:lpstr>
      <vt:lpstr>Методична робота</vt:lpstr>
      <vt:lpstr>Слайд 15</vt:lpstr>
      <vt:lpstr>Слайд 16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WIN7XP</dc:creator>
  <cp:lastModifiedBy>User</cp:lastModifiedBy>
  <cp:revision>37</cp:revision>
  <dcterms:created xsi:type="dcterms:W3CDTF">2013-03-09T07:54:57Z</dcterms:created>
  <dcterms:modified xsi:type="dcterms:W3CDTF">2015-02-04T12:30:00Z</dcterms:modified>
</cp:coreProperties>
</file>